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952FEB-2872-4137-B4BD-F864CABA82E7}">
  <a:tblStyle styleId="{DA952FEB-2872-4137-B4BD-F864CABA82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7923cf4d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7923cf4d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7923cf4d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7923cf4d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7923cf4d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7923cf4d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7923cf4d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7923cf4d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7923cf4d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7923cf4d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cfc18ba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cfc18ba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cfc18ba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cfc18ba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7923cf4d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7923cf4d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7923cf4d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7923cf4d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7923cf4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7923cf4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3b11b257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3b11b257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7923cf4d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7923cf4d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8" y="4711434"/>
            <a:ext cx="278535" cy="34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Division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Check your understanding</a:t>
            </a:r>
            <a:endParaRPr/>
          </a:p>
        </p:txBody>
      </p:sp>
      <p:graphicFrame>
        <p:nvGraphicFramePr>
          <p:cNvPr id="140" name="Google Shape;140;p23"/>
          <p:cNvGraphicFramePr/>
          <p:nvPr/>
        </p:nvGraphicFramePr>
        <p:xfrm>
          <a:off x="357725" y="1103525"/>
          <a:ext cx="8520600" cy="2845372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10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24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0, 1, 2, 3, 4, 5, 6, 7, 8, 9</a:t>
                      </a:r>
                      <a:endParaRPr sz="24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5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24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0, 1, 2, 3, 4</a:t>
                      </a:r>
                      <a:endParaRPr sz="24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3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24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00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0, 1, 2</a:t>
                      </a:r>
                      <a:endParaRPr sz="2400">
                        <a:solidFill>
                          <a:srgbClr val="0000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Check your understanding</a:t>
            </a:r>
            <a:endParaRPr/>
          </a:p>
        </p:txBody>
      </p:sp>
      <p:graphicFrame>
        <p:nvGraphicFramePr>
          <p:cNvPr id="146" name="Google Shape;146;p24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7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7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3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3 =</a:t>
                      </a:r>
                      <a:endParaRPr sz="30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// 6 =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9 % 6 =</a:t>
                      </a:r>
                      <a:endParaRPr sz="30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Check your understanding</a:t>
            </a:r>
            <a:endParaRPr/>
          </a:p>
        </p:txBody>
      </p:sp>
      <p:graphicFrame>
        <p:nvGraphicFramePr>
          <p:cNvPr id="152" name="Google Shape;152;p25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7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7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3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3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// 6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9 % 6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Check your understanding</a:t>
            </a:r>
            <a:endParaRPr/>
          </a:p>
        </p:txBody>
      </p:sp>
      <p:graphicFrame>
        <p:nvGraphicFramePr>
          <p:cNvPr id="158" name="Google Shape;158;p26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5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5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// 5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4 % 5 =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// 2 =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1 % 2 =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Check your understanding</a:t>
            </a:r>
            <a:endParaRPr/>
          </a:p>
        </p:txBody>
      </p:sp>
      <p:graphicFrame>
        <p:nvGraphicFramePr>
          <p:cNvPr id="164" name="Google Shape;164;p27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//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10 %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//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4 % 5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sz="3000">
                        <a:solidFill>
                          <a:srgbClr val="0000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// 2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3000" b="1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1 % 2 = </a:t>
                      </a:r>
                      <a:r>
                        <a:rPr lang="en" sz="3000" b="1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math in Python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contains several built-in math functions.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have used some of these functions in your code: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abs()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round()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other built-in functions include: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max()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min()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math in Python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follows the order of operations in math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Multiplication and division have a higher precedence than addition and subtraction.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Python has more than one way to divide numbers.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take a look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Look at the division problems on the next slide.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Fill in the mathematical operator for each equation.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92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The Answers Are …</a:t>
            </a:r>
            <a:endParaRPr/>
          </a:p>
        </p:txBody>
      </p:sp>
      <p:graphicFrame>
        <p:nvGraphicFramePr>
          <p:cNvPr id="86" name="Google Shape;86;p17"/>
          <p:cNvGraphicFramePr/>
          <p:nvPr/>
        </p:nvGraphicFramePr>
        <p:xfrm>
          <a:off x="457600" y="1121875"/>
          <a:ext cx="8374700" cy="3078300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41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░ 4 = 1.75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░ 4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░ 3 = 1.667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░ 3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░ 5 = 2.6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░ 5 = 2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░ 2 = 4.5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░ 2 = 4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92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Division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58775" y="987600"/>
            <a:ext cx="4614000" cy="2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single / is decimal division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Two // is integer division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// gives the whole number only in the division problem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171425" y="944525"/>
            <a:ext cx="36084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Examples: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8 / 4 = 2.0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8 // 4 = 2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6 / 5 = 1.2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6 // 5 = 1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5 / 6 = .83</a:t>
            </a:r>
            <a:endParaRPr sz="24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5 // 6 = 0</a:t>
            </a:r>
            <a:endParaRPr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401325" y="3601550"/>
            <a:ext cx="2289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ource Sans Pro"/>
                <a:ea typeface="Source Sans Pro"/>
                <a:cs typeface="Source Sans Pro"/>
                <a:sym typeface="Source Sans Pro"/>
              </a:rPr>
              <a:t>4⟌7</a:t>
            </a:r>
            <a:endParaRPr sz="7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2067775" y="3754150"/>
            <a:ext cx="1128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8"/>
          <p:cNvSpPr txBox="1"/>
          <p:nvPr/>
        </p:nvSpPr>
        <p:spPr>
          <a:xfrm>
            <a:off x="2397700" y="2660925"/>
            <a:ext cx="1526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798025" y="4050375"/>
            <a:ext cx="22800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7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//</a:t>
            </a: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 4 =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30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2263075" y="2795775"/>
            <a:ext cx="897600" cy="1023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663375" y="3906750"/>
            <a:ext cx="1885200" cy="91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63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The Answers Are …</a:t>
            </a:r>
            <a:endParaRPr/>
          </a:p>
        </p:txBody>
      </p:sp>
      <p:graphicFrame>
        <p:nvGraphicFramePr>
          <p:cNvPr id="105" name="Google Shape;105;p19"/>
          <p:cNvGraphicFramePr/>
          <p:nvPr/>
        </p:nvGraphicFramePr>
        <p:xfrm>
          <a:off x="384650" y="628175"/>
          <a:ext cx="8374700" cy="3998468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41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/ 4 = 1.75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// 4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7 ░ 4 = 3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/ 3 = 1.667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// 3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5 ░ 3 = 2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/ 5 = 2.6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// 5 = 2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13 ░ 5 = 3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/ 2 = 4.5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9 // 2 = 4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lang="en" sz="3600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 ░ 2 = 1</a:t>
                      </a:r>
                      <a:endParaRPr sz="3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40850" y="292425"/>
            <a:ext cx="4521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315175" y="915825"/>
            <a:ext cx="4256700" cy="2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% gives the remainder of integer division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401325" y="3601550"/>
            <a:ext cx="2289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ource Sans Pro"/>
                <a:ea typeface="Source Sans Pro"/>
                <a:cs typeface="Source Sans Pro"/>
                <a:sym typeface="Source Sans Pro"/>
              </a:rPr>
              <a:t>4⟌7</a:t>
            </a:r>
            <a:endParaRPr sz="7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3" name="Google Shape;113;p20"/>
          <p:cNvCxnSpPr/>
          <p:nvPr/>
        </p:nvCxnSpPr>
        <p:spPr>
          <a:xfrm>
            <a:off x="2067775" y="3754150"/>
            <a:ext cx="1128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20"/>
          <p:cNvSpPr txBox="1"/>
          <p:nvPr/>
        </p:nvSpPr>
        <p:spPr>
          <a:xfrm>
            <a:off x="2397700" y="2660925"/>
            <a:ext cx="1526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751" y="565726"/>
            <a:ext cx="3870200" cy="31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383663" y="2517900"/>
            <a:ext cx="1526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 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3807000" y="2652750"/>
            <a:ext cx="897600" cy="1023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3807000" y="3971850"/>
            <a:ext cx="1885200" cy="91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941650" y="4097550"/>
            <a:ext cx="22800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7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%</a:t>
            </a:r>
            <a:r>
              <a:rPr lang="en" sz="3000">
                <a:latin typeface="Source Sans Pro"/>
                <a:ea typeface="Source Sans Pro"/>
                <a:cs typeface="Source Sans Pro"/>
                <a:sym typeface="Source Sans Pro"/>
              </a:rPr>
              <a:t> 4 = </a:t>
            </a:r>
            <a:r>
              <a:rPr lang="en" sz="30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30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269933-ABCA-1FEB-D18C-F27C9F8548AC}"/>
              </a:ext>
            </a:extLst>
          </p:cNvPr>
          <p:cNvSpPr/>
          <p:nvPr/>
        </p:nvSpPr>
        <p:spPr>
          <a:xfrm>
            <a:off x="8131946" y="390617"/>
            <a:ext cx="969606" cy="62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Modulo division 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1131350" y="955650"/>
            <a:ext cx="54330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en"/>
              <a:t>Limits the number of possible answers</a:t>
            </a:r>
            <a:endParaRPr/>
          </a:p>
          <a:p>
            <a:pPr marL="914400" lvl="1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Any_number % 3 can only be 0, 1, or 2</a:t>
            </a:r>
            <a:endParaRPr/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Lets you separate place values of numbers</a:t>
            </a:r>
            <a:endParaRPr/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Is used for numerical conversions</a:t>
            </a:r>
            <a:endParaRPr/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Gives you “leftovers” </a:t>
            </a:r>
            <a:endParaRPr/>
          </a:p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And much, much more!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850" y="1981825"/>
            <a:ext cx="2100825" cy="122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r="7183" b="25228"/>
          <a:stretch/>
        </p:blipFill>
        <p:spPr>
          <a:xfrm>
            <a:off x="6786850" y="549225"/>
            <a:ext cx="2100825" cy="13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850" y="3297375"/>
            <a:ext cx="2100825" cy="1322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368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Check your understanding</a:t>
            </a:r>
            <a:endParaRPr/>
          </a:p>
        </p:txBody>
      </p:sp>
      <p:graphicFrame>
        <p:nvGraphicFramePr>
          <p:cNvPr id="134" name="Google Shape;134;p22"/>
          <p:cNvGraphicFramePr/>
          <p:nvPr/>
        </p:nvGraphicFramePr>
        <p:xfrm>
          <a:off x="357725" y="1103525"/>
          <a:ext cx="8520600" cy="2240450"/>
        </p:xfrm>
        <a:graphic>
          <a:graphicData uri="http://schemas.openxmlformats.org/drawingml/2006/table">
            <a:tbl>
              <a:tblPr>
                <a:noFill/>
                <a:tableStyleId>{DA952FEB-2872-4137-B4BD-F864CABA82E7}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10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5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Given:</a:t>
                      </a:r>
                      <a:endParaRPr sz="30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number % 3</a:t>
                      </a:r>
                      <a:endParaRPr sz="30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are the possible answers?</a:t>
                      </a:r>
                      <a:endParaRPr sz="3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On-screen Show (16:9)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Source Sans Pro</vt:lpstr>
      <vt:lpstr>Raleway</vt:lpstr>
      <vt:lpstr>Montserrat</vt:lpstr>
      <vt:lpstr>Noto Sans Symbols</vt:lpstr>
      <vt:lpstr>Arial Black</vt:lpstr>
      <vt:lpstr>Arial</vt:lpstr>
      <vt:lpstr>Proxima Nova</vt:lpstr>
      <vt:lpstr>Courier New</vt:lpstr>
      <vt:lpstr>Plum</vt:lpstr>
      <vt:lpstr>Types of Division</vt:lpstr>
      <vt:lpstr>Doing math in Python</vt:lpstr>
      <vt:lpstr>Doing math in Python</vt:lpstr>
      <vt:lpstr>Part 1: The Answers Are …</vt:lpstr>
      <vt:lpstr>Types of Division</vt:lpstr>
      <vt:lpstr>Part 2: The Answers Are …</vt:lpstr>
      <vt:lpstr>Modulo Division</vt:lpstr>
      <vt:lpstr>Modulo division </vt:lpstr>
      <vt:lpstr>Part 3: Check your understanding</vt:lpstr>
      <vt:lpstr>Part 3: Check your understanding</vt:lpstr>
      <vt:lpstr>Part 3: Check your understanding</vt:lpstr>
      <vt:lpstr>Part 3: Check your understanding</vt:lpstr>
      <vt:lpstr>Part 3: Check your understanding</vt:lpstr>
      <vt:lpstr>Part 3: Check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2025-05-19T17:57:32Z</dcterms:modified>
</cp:coreProperties>
</file>